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570" r:id="rId2"/>
    <p:sldId id="261" r:id="rId3"/>
    <p:sldId id="262" r:id="rId4"/>
    <p:sldId id="263" r:id="rId5"/>
    <p:sldId id="524" r:id="rId6"/>
    <p:sldId id="544" r:id="rId7"/>
    <p:sldId id="545" r:id="rId8"/>
    <p:sldId id="268" r:id="rId9"/>
    <p:sldId id="270" r:id="rId10"/>
    <p:sldId id="271" r:id="rId11"/>
    <p:sldId id="267" r:id="rId12"/>
    <p:sldId id="529" r:id="rId13"/>
    <p:sldId id="284" r:id="rId14"/>
    <p:sldId id="525" r:id="rId15"/>
    <p:sldId id="554" r:id="rId16"/>
    <p:sldId id="528" r:id="rId17"/>
    <p:sldId id="274" r:id="rId18"/>
    <p:sldId id="28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1C5E1-BE9D-2843-A774-3DB0D5FACB69}" type="datetimeFigureOut">
              <a:rPr lang="en-US" smtClean="0"/>
              <a:t>6/5/25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8257E0-514A-CB49-8312-8DBC0F596ACD}" type="slidenum">
              <a:rPr lang="en-US" smtClean="0"/>
              <a:t>‹#›</a:t>
            </a:fld>
            <a:endParaRPr lang="en-US"/>
          </a:p>
        </p:txBody>
      </p:sp>
    </p:spTree>
    <p:extLst>
      <p:ext uri="{BB962C8B-B14F-4D97-AF65-F5344CB8AC3E}">
        <p14:creationId xmlns:p14="http://schemas.microsoft.com/office/powerpoint/2010/main" val="1934744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6/2/25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7" name="Title 1">
            <a:extLst>
              <a:ext uri="{FF2B5EF4-FFF2-40B4-BE49-F238E27FC236}">
                <a16:creationId xmlns:a16="http://schemas.microsoft.com/office/drawing/2014/main" id="{AFB655C3-1523-8944-C748-712310DF647E}"/>
              </a:ext>
            </a:extLst>
          </p:cNvPr>
          <p:cNvSpPr>
            <a:spLocks noGrp="1"/>
          </p:cNvSpPr>
          <p:nvPr>
            <p:ph type="ctrTitle"/>
          </p:nvPr>
        </p:nvSpPr>
        <p:spPr>
          <a:xfrm>
            <a:off x="539260" y="665163"/>
            <a:ext cx="10814539" cy="2275997"/>
          </a:xfrm>
        </p:spPr>
        <p:txBody>
          <a:bodyPr anchor="b">
            <a:normAutofit/>
          </a:bodyPr>
          <a:lstStyle>
            <a:lvl1pPr algn="l">
              <a:defRPr sz="3200"/>
            </a:lvl1pPr>
          </a:lstStyle>
          <a:p>
            <a:r>
              <a:rPr lang="en-US" dirty="0"/>
              <a:t>Click to edit Master title style</a:t>
            </a:r>
          </a:p>
        </p:txBody>
      </p:sp>
      <p:sp>
        <p:nvSpPr>
          <p:cNvPr id="9" name="Subtitle 2">
            <a:extLst>
              <a:ext uri="{FF2B5EF4-FFF2-40B4-BE49-F238E27FC236}">
                <a16:creationId xmlns:a16="http://schemas.microsoft.com/office/drawing/2014/main" id="{8549AA31-F254-1C77-9D81-6E096BEE4E1E}"/>
              </a:ext>
            </a:extLst>
          </p:cNvPr>
          <p:cNvSpPr>
            <a:spLocks noGrp="1"/>
          </p:cNvSpPr>
          <p:nvPr>
            <p:ph type="subTitle" idx="1"/>
          </p:nvPr>
        </p:nvSpPr>
        <p:spPr>
          <a:xfrm>
            <a:off x="539260" y="3237827"/>
            <a:ext cx="10128740" cy="2210859"/>
          </a:xfrm>
        </p:spPr>
        <p:txBody>
          <a:bodyPr>
            <a:normAutofit/>
          </a:bodyPr>
          <a:lstStyle>
            <a:lvl1pPr marL="0" indent="0" algn="l">
              <a:buNone/>
              <a:defRPr sz="20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0" name="Straight Connector 9">
            <a:extLst>
              <a:ext uri="{FF2B5EF4-FFF2-40B4-BE49-F238E27FC236}">
                <a16:creationId xmlns:a16="http://schemas.microsoft.com/office/drawing/2014/main" id="{F2349770-58C0-0659-C24A-7B0426FAF748}"/>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A81EC16-F2D4-3F9B-C86D-3BCAB0633A6F}"/>
              </a:ext>
            </a:extLst>
          </p:cNvPr>
          <p:cNvSpPr/>
          <p:nvPr userDrawn="1"/>
        </p:nvSpPr>
        <p:spPr>
          <a:xfrm>
            <a:off x="539260" y="5630735"/>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170124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6/2/25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421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6/2/25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sp>
        <p:nvSpPr>
          <p:cNvPr id="6" name="Title 1">
            <a:extLst>
              <a:ext uri="{FF2B5EF4-FFF2-40B4-BE49-F238E27FC236}">
                <a16:creationId xmlns:a16="http://schemas.microsoft.com/office/drawing/2014/main" id="{75A25075-8F0E-5D99-3424-EC26D4DBC802}"/>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cxnSp>
        <p:nvCxnSpPr>
          <p:cNvPr id="8" name="Straight Connector 7">
            <a:extLst>
              <a:ext uri="{FF2B5EF4-FFF2-40B4-BE49-F238E27FC236}">
                <a16:creationId xmlns:a16="http://schemas.microsoft.com/office/drawing/2014/main" id="{59CFFB23-4154-80C1-A1BD-D541121A9A79}"/>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8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6/2/25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504957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6/2/25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841359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neu-se/CONFETTI/ac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FF9F1-C3EF-FCB6-6A21-E56604181D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4C377-1B0F-1384-BF89-A0A11922F102}"/>
              </a:ext>
            </a:extLst>
          </p:cNvPr>
          <p:cNvSpPr>
            <a:spLocks noGrp="1"/>
          </p:cNvSpPr>
          <p:nvPr>
            <p:ph type="ctrTitle"/>
          </p:nvPr>
        </p:nvSpPr>
        <p:spPr/>
        <p:txBody>
          <a:bodyPr/>
          <a:lstStyle/>
          <a:p>
            <a:r>
              <a:rPr lang="en-US" altLang="en-US" dirty="0">
                <a:sym typeface="Helvetica Neue" charset="0"/>
              </a:rPr>
              <a:t>CS 4530: Fundamentals of Software Engineering</a:t>
            </a:r>
            <a:br>
              <a:rPr lang="en-US" altLang="en-US" dirty="0">
                <a:sym typeface="Helvetica Neue" charset="0"/>
              </a:rPr>
            </a:br>
            <a:r>
              <a:rPr lang="en-US" altLang="en-US" dirty="0">
                <a:sym typeface="Helvetica Neue" charset="0"/>
              </a:rPr>
              <a:t>Lesson 5.3</a:t>
            </a:r>
            <a:br>
              <a:rPr lang="en-US" altLang="en-US" dirty="0">
                <a:sym typeface="Helvetica Neue" charset="0"/>
              </a:rPr>
            </a:br>
            <a:r>
              <a:rPr lang="en-US" altLang="en-US" dirty="0">
                <a:sym typeface="Helvetica Neue" charset="0"/>
              </a:rPr>
              <a:t>Continuous Integration</a:t>
            </a:r>
            <a:endParaRPr lang="en-US" dirty="0"/>
          </a:p>
        </p:txBody>
      </p:sp>
      <p:sp>
        <p:nvSpPr>
          <p:cNvPr id="6" name="Subtitle 5">
            <a:extLst>
              <a:ext uri="{FF2B5EF4-FFF2-40B4-BE49-F238E27FC236}">
                <a16:creationId xmlns:a16="http://schemas.microsoft.com/office/drawing/2014/main" id="{AD9E3042-0B03-B094-AFA9-0EF3699CF37D}"/>
              </a:ext>
            </a:extLst>
          </p:cNvPr>
          <p:cNvSpPr>
            <a:spLocks noGrp="1"/>
          </p:cNvSpPr>
          <p:nvPr>
            <p:ph type="subTitle" idx="1"/>
          </p:nvPr>
        </p:nvSpPr>
        <p:spPr/>
        <p:txBody>
          <a:bodyPr/>
          <a:lstStyle/>
          <a:p>
            <a:r>
              <a:rPr lang="en-US" dirty="0"/>
              <a:t>Rob Simmons</a:t>
            </a:r>
          </a:p>
          <a:p>
            <a:r>
              <a:rPr lang="en-US" dirty="0"/>
              <a:t>Khoury College of Computer Sciences</a:t>
            </a:r>
          </a:p>
          <a:p>
            <a:endParaRPr lang="en-US" dirty="0"/>
          </a:p>
          <a:p>
            <a:endParaRPr lang="en-US" dirty="0"/>
          </a:p>
        </p:txBody>
      </p:sp>
    </p:spTree>
    <p:extLst>
      <p:ext uri="{BB962C8B-B14F-4D97-AF65-F5344CB8AC3E}">
        <p14:creationId xmlns:p14="http://schemas.microsoft.com/office/powerpoint/2010/main" val="4261378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pPr marL="0" marR="0" lvl="0" indent="0" algn="ctr" defTabSz="243833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E5E5E"/>
                  </a:solidFill>
                  <a:effectLst/>
                  <a:uLnTx/>
                  <a:uFillTx/>
                  <a:latin typeface="Ink Free"/>
                  <a:sym typeface="Ink Free"/>
                </a:rPr>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marL="0" marR="0" lvl="0" indent="0" algn="ctr" defTabSz="1219169" rtl="0" eaLnBrk="1" fontAlgn="auto" latinLnBrk="0" hangingPunct="1">
              <a:lnSpc>
                <a:spcPct val="100000"/>
              </a:lnSpc>
              <a:spcBef>
                <a:spcPts val="0"/>
              </a:spcBef>
              <a:spcAft>
                <a:spcPts val="0"/>
              </a:spcAft>
              <a:buClrTx/>
              <a:buSzTx/>
              <a:buFontTx/>
              <a:buNone/>
              <a:tabLst/>
              <a:defRPr sz="2400" u="sng">
                <a:solidFill>
                  <a:srgbClr val="0000FF"/>
                </a:solidFill>
                <a:uFill>
                  <a:solidFill>
                    <a:srgbClr val="0000FF"/>
                  </a:solidFill>
                </a:uFill>
                <a:latin typeface="Helvetica Neue"/>
                <a:ea typeface="Helvetica Neue"/>
                <a:cs typeface="Helvetica Neue"/>
                <a:sym typeface="Helvetica Neue"/>
              </a:defRPr>
            </a:pPr>
            <a:r>
              <a:rPr kumimoji="0" sz="1200" b="0" i="0" u="sng" strike="noStrike" kern="1200" cap="none" spc="0" normalizeH="0" baseline="0" noProof="0">
                <a:ln>
                  <a:noFill/>
                </a:ln>
                <a:solidFill>
                  <a:srgbClr val="0000FF"/>
                </a:solidFill>
                <a:effectLst/>
                <a:uLnTx/>
                <a:uFill>
                  <a:solidFill>
                    <a:srgbClr val="0000FF"/>
                  </a:solidFill>
                </a:uFill>
                <a:latin typeface="Helvetica Neue"/>
                <a:ea typeface="Helvetica Neue"/>
                <a:cs typeface="Helvetica Neue"/>
                <a:sym typeface="Helvetica Neue"/>
                <a:hlinkClick r:id="rId5"/>
              </a:rPr>
              <a:t>https://github.com/neu-se/CONFETTI/actions</a:t>
            </a:r>
            <a:r>
              <a:rPr kumimoji="0" sz="1200" b="0" i="0" u="sng" strike="noStrike" kern="1200" cap="none" spc="0" normalizeH="0" baseline="0" noProof="0">
                <a:ln>
                  <a:noFill/>
                </a:ln>
                <a:solidFill>
                  <a:srgbClr val="5E5E5E"/>
                </a:solidFill>
                <a:effectLst/>
                <a:uLnTx/>
                <a:uFill>
                  <a:solidFill>
                    <a:srgbClr val="0000FF"/>
                  </a:solidFill>
                </a:uFill>
                <a:latin typeface="Helvetica Neue"/>
                <a:ea typeface="Helvetica Neue"/>
                <a:cs typeface="Helvetica Neue"/>
                <a:sym typeface="Helvetica Neue"/>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“The Effects of Computational Resources on Flaky Tests”, Silva et al</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t>Which commands to run to produce an executable? (build systems)</a:t>
            </a:r>
          </a:p>
          <a:p>
            <a:pPr marL="240632" indent="-240632">
              <a:buSzPct val="100000"/>
            </a:pPr>
            <a:r>
              <a:t>How to link third-party libraries? (dependency managers)</a:t>
            </a:r>
          </a:p>
          <a:p>
            <a:pPr marL="240632" indent="-240632">
              <a:buSzPct val="100000"/>
            </a:pPr>
            <a:r>
              <a:t>How to specify system-level software requirements? (containers)</a:t>
            </a:r>
          </a:p>
          <a:p>
            <a:pPr marL="240632" indent="-240632">
              <a:buSzPct val="100000"/>
            </a:pPr>
            <a:r>
              <a:t>How to specify infrastructure requirements? (Infrastructure as 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Addresses this problem: “Before you compile this code, install commons-lang from the Apache website”</a:t>
            </a:r>
          </a:p>
          <a:p>
            <a:r>
              <a:t>Declare a dependency using coordinates (unique ID of a package plus version)</a:t>
            </a:r>
          </a:p>
          <a:p>
            <a:r>
              <a:t>Packages are archived in common repositories; fetched/linked by dependency manager</a:t>
            </a:r>
          </a:p>
          <a:p>
            <a:r>
              <a:t>Dependency managers handle transitive dependencies 🐉</a:t>
            </a:r>
          </a:p>
          <a:p>
            <a:r>
              <a:t>Examples: Maven, NPM, pip, cargo, apt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Distribution of dependencies of all packages in NPM over time (2023, Pinckney et 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a:t>Self-hosted/managed on-premises or in cloud</a:t>
            </a:r>
          </a:p>
          <a:p>
            <a:pPr marL="383707" lvl="1" indent="-214162" defTabSz="1085060">
              <a:spcBef>
                <a:spcPts val="600"/>
              </a:spcBef>
              <a:buSzPct val="100000"/>
              <a:defRPr sz="4272" b="0"/>
            </a:pPr>
            <a:r>
              <a:rPr sz="2700"/>
              <a:t>Jenkins</a:t>
            </a:r>
          </a:p>
          <a:p>
            <a:pPr marL="214162" indent="-214162" defTabSz="1085060">
              <a:spcBef>
                <a:spcPts val="600"/>
              </a:spcBef>
              <a:buSzPct val="100000"/>
              <a:defRPr sz="4272"/>
            </a:pPr>
            <a:r>
              <a:rPr sz="2700"/>
              <a:t>Fully cloud managed</a:t>
            </a:r>
          </a:p>
          <a:p>
            <a:pPr marL="383707" lvl="1" indent="-214162" defTabSz="1085060">
              <a:spcBef>
                <a:spcPts val="600"/>
              </a:spcBef>
              <a:buSzPct val="100000"/>
              <a:defRPr sz="4272" b="0"/>
            </a:pPr>
            <a:r>
              <a:rPr sz="2700"/>
              <a:t>GitHub Actions, </a:t>
            </a:r>
            <a:r>
              <a:rPr sz="2700" err="1"/>
              <a:t>CircleCI</a:t>
            </a:r>
            <a:r>
              <a:rPr sz="2700"/>
              <a:t>, Travis, many more…</a:t>
            </a:r>
          </a:p>
          <a:p>
            <a:pPr marL="383707" lvl="1" indent="-214162" defTabSz="1085060">
              <a:spcBef>
                <a:spcPts val="600"/>
              </a:spcBef>
              <a:buSzPct val="100000"/>
              <a:defRPr sz="4272" b="0"/>
            </a:pPr>
            <a:r>
              <a:rPr sz="2700"/>
              <a:t>Billing model: pay per-build-minute running on SaaS infrastructure</a:t>
            </a:r>
          </a:p>
          <a:p>
            <a:pPr marL="383707" lvl="1" indent="-214162" defTabSz="1085060">
              <a:spcBef>
                <a:spcPts val="600"/>
              </a:spcBef>
              <a:buSzPct val="100000"/>
              <a:defRPr sz="4272" b="0"/>
            </a:pPr>
            <a:r>
              <a:rPr sz="2700"/>
              <a:t>“Self-hosted runners” run builds on your own infrastructure, usually “free”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marL="0" marR="0" lvl="0" indent="0" algn="ctr" defTabSz="914400" rtl="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900" b="0" i="0" u="none" strike="noStrike" kern="1200" cap="none" spc="0" normalizeH="0" baseline="0" noProof="0">
              <a:ln>
                <a:noFill/>
              </a:ln>
              <a:solidFill>
                <a:prstClr val="black"/>
              </a:solidFill>
              <a:effectLst/>
              <a:uLnTx/>
              <a:uFillTx/>
              <a:latin typeface="Calibri Light" panose="020F0302020204030204"/>
              <a:ea typeface="+mn-ea"/>
              <a:cs typeface="+mn-cs"/>
              <a:sym typeface="Helvetica Neue"/>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marL="0" marR="0" lvl="0" indent="0" algn="ctr" defTabSz="914400" rtl="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900" b="0" i="0" u="none" strike="noStrike" kern="1200" cap="none" spc="0" normalizeH="0" baseline="0" noProof="0">
              <a:ln>
                <a:noFill/>
              </a:ln>
              <a:solidFill>
                <a:prstClr val="black"/>
              </a:solidFill>
              <a:effectLst/>
              <a:uLnTx/>
              <a:uFillTx/>
              <a:latin typeface="Calibri Light" panose="020F0302020204030204"/>
              <a:ea typeface="+mn-ea"/>
              <a:cs typeface="+mn-cs"/>
              <a:sym typeface="Helvetica Neue"/>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marL="0" marR="0" lvl="0" indent="0" algn="ctr" defTabSz="914400" rtl="0" eaLnBrk="1" fontAlgn="auto" latinLnBrk="0" hangingPunct="1">
              <a:lnSpc>
                <a:spcPct val="100000"/>
              </a:lnSpc>
              <a:spcBef>
                <a:spcPts val="0"/>
              </a:spcBef>
              <a:spcAft>
                <a:spcPts val="0"/>
              </a:spcAft>
              <a:buClrTx/>
              <a:buSzTx/>
              <a:buFontTx/>
              <a:buNone/>
              <a:tabLst/>
              <a:defRPr>
                <a:latin typeface="+mj-lt"/>
                <a:ea typeface="+mj-ea"/>
                <a:cs typeface="+mj-cs"/>
                <a:sym typeface="Helvetica Neue"/>
              </a:defRPr>
            </a:pPr>
            <a:endParaRPr kumimoji="0" sz="900" b="0" i="0" u="none" strike="noStrike" kern="1200" cap="none" spc="0" normalizeH="0" baseline="0" noProof="0">
              <a:ln>
                <a:noFill/>
              </a:ln>
              <a:solidFill>
                <a:prstClr val="black"/>
              </a:solidFill>
              <a:effectLst/>
              <a:uLnTx/>
              <a:uFillTx/>
              <a:latin typeface="Calibri Light" panose="020F0302020204030204"/>
              <a:ea typeface="+mn-ea"/>
              <a:cs typeface="+mn-cs"/>
              <a:sym typeface="Helvetica Neue"/>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sz="2400" b="1" i="0" u="none" strike="noStrike" kern="1200" cap="none" spc="0" normalizeH="0" baseline="0" noProof="0">
                <a:ln>
                  <a:noFill/>
                </a:ln>
                <a:solidFill>
                  <a:srgbClr val="FF0000"/>
                </a:solidFill>
                <a:effectLst/>
                <a:uLnTx/>
                <a:uFillTx/>
                <a:latin typeface="Verdana" panose="020B0604030504040204" pitchFamily="34" charset="0"/>
                <a:ea typeface="Verdana" panose="020B0604030504040204" pitchFamily="34" charset="0"/>
                <a:cs typeface="+mj-cs"/>
                <a:sym typeface="Helvetica Neue"/>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3000">
                  <a:solidFill>
                    <a:srgbClr val="FFFFFF"/>
                  </a:solidFill>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2900">
                  <a:solidFill>
                    <a:srgbClr val="FFFFFF"/>
                  </a:solidFill>
                  <a:latin typeface="Helvetica Neue Medium"/>
                  <a:ea typeface="Helvetica Neue Medium"/>
                  <a:cs typeface="Helvetica Neue Medium"/>
                  <a:sym typeface="Helvetica Neue Medium"/>
                </a:defRPr>
              </a:pPr>
              <a:endParaRPr kumimoji="0" sz="145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145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4200">
                  <a:solidFill>
                    <a:srgbClr val="FFFFFF"/>
                  </a:solidFill>
                  <a:latin typeface="Helvetica Neue Medium"/>
                  <a:ea typeface="Helvetica Neue Medium"/>
                  <a:cs typeface="Helvetica Neue Medium"/>
                  <a:sym typeface="Helvetica Neue Medium"/>
                </a:defRPr>
              </a:pPr>
              <a:endPar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4200">
                  <a:solidFill>
                    <a:srgbClr val="FFFFFF"/>
                  </a:solidFill>
                  <a:latin typeface="Helvetica Neue Medium"/>
                  <a:ea typeface="Helvetica Neue Medium"/>
                  <a:cs typeface="Helvetica Neue Medium"/>
                  <a:sym typeface="Helvetica Neue Medium"/>
                </a:defRPr>
              </a:pPr>
              <a:endPar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4200">
                  <a:solidFill>
                    <a:srgbClr val="FFFFFF"/>
                  </a:solidFill>
                  <a:latin typeface="Helvetica Neue Medium"/>
                  <a:ea typeface="Helvetica Neue Medium"/>
                  <a:cs typeface="Helvetica Neue Medium"/>
                  <a:sym typeface="Helvetica Neue Medium"/>
                </a:defRPr>
              </a:pPr>
              <a:endPar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4200">
                  <a:solidFill>
                    <a:srgbClr val="FFFFFF"/>
                  </a:solidFill>
                  <a:latin typeface="Helvetica Neue Medium"/>
                  <a:ea typeface="Helvetica Neue Medium"/>
                  <a:cs typeface="Helvetica Neue Medium"/>
                  <a:sym typeface="Helvetica Neue Medium"/>
                </a:defRPr>
              </a:pPr>
              <a:endPar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marL="0" marR="0" lvl="0" indent="0" algn="ctr" defTabSz="412750" rtl="0" eaLnBrk="1" fontAlgn="auto" latinLnBrk="0" hangingPunct="1">
                <a:lnSpc>
                  <a:spcPct val="100000"/>
                </a:lnSpc>
                <a:spcBef>
                  <a:spcPts val="0"/>
                </a:spcBef>
                <a:spcAft>
                  <a:spcPts val="0"/>
                </a:spcAft>
                <a:buClrTx/>
                <a:buSzTx/>
                <a:buFontTx/>
                <a:buNone/>
                <a:tabLst/>
                <a:defRPr sz="4200">
                  <a:solidFill>
                    <a:srgbClr val="FFFFFF"/>
                  </a:solidFill>
                  <a:latin typeface="Helvetica Neue Medium"/>
                  <a:ea typeface="Helvetica Neue Medium"/>
                  <a:cs typeface="Helvetica Neue Medium"/>
                  <a:sym typeface="Helvetica Neue Medium"/>
                </a:defRPr>
              </a:pPr>
              <a:endPar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marL="0" marR="0" lvl="0" indent="0" algn="ctr" defTabSz="825500" rtl="0" eaLnBrk="1" fontAlgn="auto" latinLnBrk="0" hangingPunct="1">
                <a:lnSpc>
                  <a:spcPct val="100000"/>
                </a:lnSpc>
                <a:spcBef>
                  <a:spcPts val="0"/>
                </a:spcBef>
                <a:spcAft>
                  <a:spcPts val="0"/>
                </a:spcAft>
                <a:buClrTx/>
                <a:buSzTx/>
                <a:buFontTx/>
                <a:buNone/>
                <a:tabLst/>
                <a:defRPr/>
              </a:pPr>
              <a:r>
                <a:rPr kumimoji="0" sz="21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rP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2500" b="0" i="1" u="none" strike="noStrike" kern="1200" cap="none" spc="0" normalizeH="0" baseline="0" noProof="0">
                <a:ln>
                  <a:noFill/>
                </a:ln>
                <a:solidFill>
                  <a:prstClr val="black"/>
                </a:solidFill>
                <a:effectLst/>
                <a:uLnTx/>
                <a:uFillTx/>
                <a:latin typeface="Calibri" panose="020F0502020204030204"/>
                <a:ea typeface="+mn-ea"/>
                <a:cs typeface="+mn-cs"/>
              </a:rPr>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2500" b="1" i="0" u="none" strike="noStrike" kern="1200" cap="none" spc="0" normalizeH="0" baseline="0" noProof="0">
                <a:ln>
                  <a:noFill/>
                </a:ln>
                <a:solidFill>
                  <a:prstClr val="black"/>
                </a:solidFill>
                <a:effectLst/>
                <a:uLnTx/>
                <a:uFillTx/>
                <a:latin typeface="Calibri" panose="020F0502020204030204"/>
                <a:ea typeface="+mn-ea"/>
                <a:cs typeface="+mn-cs"/>
              </a:rPr>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2500" b="1" i="0" u="none" strike="noStrike" kern="1200" cap="none" spc="0" normalizeH="0" baseline="0" noProof="0">
                <a:ln>
                  <a:noFill/>
                </a:ln>
                <a:solidFill>
                  <a:prstClr val="black"/>
                </a:solidFill>
                <a:effectLst/>
                <a:uLnTx/>
                <a:uFillTx/>
                <a:latin typeface="Calibri" panose="020F0502020204030204"/>
                <a:ea typeface="+mn-ea"/>
                <a:cs typeface="+mn-cs"/>
              </a:rPr>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900" b="1" i="0" u="none" strike="noStrike" kern="1200" cap="none" spc="0" normalizeH="0" baseline="0" noProof="0">
                <a:ln>
                  <a:noFill/>
                </a:ln>
                <a:solidFill>
                  <a:prstClr val="black"/>
                </a:solidFill>
                <a:effectLst/>
                <a:uLnTx/>
                <a:uFillTx/>
                <a:latin typeface="Calibri" panose="020F0502020204030204"/>
                <a:ea typeface="+mn-ea"/>
                <a:cs typeface="+mn-cs"/>
              </a:rPr>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2500" b="0" i="1" u="none" strike="noStrike" kern="1200" cap="none" spc="0" normalizeH="0" baseline="0" noProof="0">
                <a:ln>
                  <a:noFill/>
                </a:ln>
                <a:solidFill>
                  <a:prstClr val="black"/>
                </a:solidFill>
                <a:effectLst/>
                <a:uLnTx/>
                <a:uFillTx/>
                <a:latin typeface="Calibri" panose="020F0502020204030204"/>
                <a:ea typeface="+mn-ea"/>
                <a:cs typeface="+mn-cs"/>
              </a:rPr>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2700" b="0" i="0" u="none" strike="noStrike" kern="1200" cap="none" spc="0" normalizeH="0" baseline="0" noProof="0">
                <a:ln>
                  <a:noFill/>
                </a:ln>
                <a:solidFill>
                  <a:prstClr val="black"/>
                </a:solidFill>
                <a:effectLst/>
                <a:uLnTx/>
                <a:uFillTx/>
                <a:latin typeface="Helvetica Light"/>
                <a:sym typeface="Helvetica Light"/>
              </a:rPr>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marL="0" marR="0" lvl="0" indent="0" algn="ctr" defTabSz="410765" rtl="0" eaLnBrk="1" fontAlgn="auto" latinLnBrk="0" hangingPunct="1">
              <a:lnSpc>
                <a:spcPct val="100000"/>
              </a:lnSpc>
              <a:spcBef>
                <a:spcPts val="0"/>
              </a:spcBef>
              <a:spcAft>
                <a:spcPts val="0"/>
              </a:spcAft>
              <a:buClrTx/>
              <a:buSzTx/>
              <a:buFontTx/>
              <a:buNone/>
              <a:tabLst/>
              <a:defRPr sz="3800" b="1"/>
            </a:pPr>
            <a:r>
              <a:rPr kumimoji="0" sz="1900" b="1" i="0" u="none" strike="noStrike" kern="1200" cap="none" spc="0" normalizeH="0" baseline="0" noProof="0">
                <a:ln>
                  <a:noFill/>
                </a:ln>
                <a:solidFill>
                  <a:prstClr val="black"/>
                </a:solidFill>
                <a:effectLst/>
                <a:uLnTx/>
                <a:uFillTx/>
                <a:latin typeface="Calibri" panose="020F0502020204030204"/>
                <a:ea typeface="+mn-ea"/>
                <a:cs typeface="+mn-cs"/>
              </a:rPr>
              <a:t>GitHub</a:t>
            </a:r>
            <a:br>
              <a:rPr kumimoji="0" sz="1900" b="1" i="0" u="none" strike="noStrike" kern="1200" cap="none" spc="0" normalizeH="0" baseline="0" noProof="0">
                <a:ln>
                  <a:noFill/>
                </a:ln>
                <a:solidFill>
                  <a:prstClr val="black"/>
                </a:solidFill>
                <a:effectLst/>
                <a:uLnTx/>
                <a:uFillTx/>
                <a:latin typeface="Calibri" panose="020F0502020204030204"/>
                <a:ea typeface="+mn-ea"/>
                <a:cs typeface="+mn-cs"/>
              </a:rPr>
            </a:br>
            <a:r>
              <a:rPr kumimoji="0" sz="1900" b="1" i="0" u="none" strike="noStrike" kern="1200" cap="none" spc="0" normalizeH="0" baseline="0" noProof="0">
                <a:ln>
                  <a:noFill/>
                </a:ln>
                <a:solidFill>
                  <a:prstClr val="black"/>
                </a:solidFill>
                <a:effectLst/>
                <a:uLnTx/>
                <a:uFillTx/>
                <a:latin typeface="Calibri" panose="020F0502020204030204"/>
                <a:ea typeface="+mn-ea"/>
                <a:cs typeface="+mn-cs"/>
              </a:rPr>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900" b="1" i="0" u="none" strike="noStrike" kern="1200" cap="none" spc="0" normalizeH="0" baseline="0" noProof="0">
                <a:ln>
                  <a:noFill/>
                </a:ln>
                <a:solidFill>
                  <a:prstClr val="black"/>
                </a:solidFill>
                <a:effectLst/>
                <a:uLnTx/>
                <a:uFillTx/>
                <a:latin typeface="Calibri" panose="020F0502020204030204"/>
                <a:ea typeface="+mn-ea"/>
                <a:cs typeface="+mn-cs"/>
              </a:rPr>
              <a:t>CircleCI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 Randal Munroe/xkcd, licensed CC-BY-SA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sng" strike="noStrike" kern="1200" cap="none" spc="0" normalizeH="0" baseline="0" noProof="0">
                <a:ln>
                  <a:noFill/>
                </a:ln>
                <a:solidFill>
                  <a:srgbClr val="0000FF"/>
                </a:solidFill>
                <a:effectLst/>
                <a:uLnTx/>
                <a:uFill>
                  <a:solidFill>
                    <a:srgbClr val="0000FF"/>
                  </a:solidFill>
                </a:uFill>
                <a:latin typeface="Calibri" panose="020F0502020204030204"/>
                <a:ea typeface="+mn-ea"/>
                <a:cs typeface="+mn-cs"/>
                <a:hlinkClick r:id="rId4"/>
              </a:rPr>
              <a:t>https://xkcd.com/1205/</a:t>
            </a: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7" y="1997244"/>
            <a:ext cx="3505199" cy="2680053"/>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625" b="1" i="0" u="none" strike="noStrike" kern="1200" cap="none" spc="0" normalizeH="0" baseline="0" noProof="0">
                  <a:ln>
                    <a:noFill/>
                  </a:ln>
                  <a:solidFill>
                    <a:srgbClr val="000000"/>
                  </a:solidFill>
                  <a:effectLst/>
                  <a:uLnTx/>
                  <a:uFillTx/>
                  <a:latin typeface="Calibri" panose="020F0502020204030204"/>
                  <a:ea typeface="+mn-ea"/>
                  <a:cs typeface="+mn-cs"/>
                  <a:sym typeface="Helvetica"/>
                </a:rPr>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000000"/>
                  </a:solidFill>
                  <a:effectLst/>
                  <a:uLnTx/>
                  <a:uFillTx/>
                  <a:latin typeface="Helvetica Light"/>
                  <a:sym typeface="Helvetica Light"/>
                </a:rPr>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sz="3200">
                  <a:solidFill>
                    <a:srgbClr val="000000"/>
                  </a:solidFill>
                  <a:latin typeface="Helvetica Light"/>
                  <a:ea typeface="Helvetica Light"/>
                  <a:cs typeface="Helvetica Light"/>
                  <a:sym typeface="Helvetica Light"/>
                </a:defRPr>
              </a:pPr>
              <a:endParaRPr kumimoji="0" sz="800" b="0" i="0" u="none" strike="noStrike" kern="1200" cap="none" spc="0" normalizeH="0" baseline="0" noProof="0">
                <a:ln>
                  <a:noFill/>
                </a:ln>
                <a:solidFill>
                  <a:srgbClr val="000000"/>
                </a:solidFill>
                <a:effectLst/>
                <a:uLnTx/>
                <a:uFillTx/>
                <a:latin typeface="Helvetica Light"/>
                <a:sym typeface="Helvetica Light"/>
              </a:endParaRPr>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FFFFFF"/>
                  </a:solidFill>
                  <a:effectLst/>
                  <a:uLnTx/>
                  <a:uFillTx/>
                  <a:latin typeface="Helvetica Light"/>
                  <a:sym typeface="Helvetica Light"/>
                </a:rPr>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FFFFFF"/>
                  </a:solidFill>
                  <a:effectLst/>
                  <a:uLnTx/>
                  <a:uFillTx/>
                  <a:latin typeface="Helvetica Light"/>
                  <a:sym typeface="Helvetica Light"/>
                </a:rPr>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FFFFFF"/>
                  </a:solidFill>
                  <a:effectLst/>
                  <a:uLnTx/>
                  <a:uFillTx/>
                  <a:latin typeface="Helvetica Light"/>
                  <a:sym typeface="Helvetica Light"/>
                </a:rPr>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FFFFFF"/>
                  </a:solidFill>
                  <a:effectLst/>
                  <a:uLnTx/>
                  <a:uFillTx/>
                  <a:latin typeface="Helvetica Light"/>
                  <a:sym typeface="Helvetica Light"/>
                </a:rPr>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300" b="0" i="0" u="none" strike="noStrike" kern="1200" cap="none" spc="0" normalizeH="0" baseline="0" noProof="0">
                  <a:ln>
                    <a:noFill/>
                  </a:ln>
                  <a:solidFill>
                    <a:srgbClr val="FFFFFF"/>
                  </a:solidFill>
                  <a:effectLst/>
                  <a:uLnTx/>
                  <a:uFillTx/>
                  <a:latin typeface="Helvetica Light"/>
                  <a:sym typeface="Helvetica Light"/>
                </a:rPr>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pPr marL="0" marR="0" lvl="0" indent="0" algn="l" defTabSz="821531" rtl="0" eaLnBrk="1" fontAlgn="auto" latinLnBrk="0" hangingPunct="1">
                <a:lnSpc>
                  <a:spcPct val="100000"/>
                </a:lnSpc>
                <a:spcBef>
                  <a:spcPts val="0"/>
                </a:spcBef>
                <a:spcAft>
                  <a:spcPts val="0"/>
                </a:spcAft>
                <a:buClrTx/>
                <a:buSzTx/>
                <a:buFontTx/>
                <a:buNone/>
                <a:tabLst/>
                <a:defRPr/>
              </a:pPr>
              <a:r>
                <a:rPr kumimoji="0" sz="625" b="1" i="0" u="none" strike="noStrike" kern="1200" cap="none" spc="0" normalizeH="0" baseline="0" noProof="0">
                  <a:ln>
                    <a:noFill/>
                  </a:ln>
                  <a:solidFill>
                    <a:srgbClr val="000000"/>
                  </a:solidFill>
                  <a:effectLst/>
                  <a:uLnTx/>
                  <a:uFillTx/>
                  <a:latin typeface="Calibri" panose="020F0502020204030204"/>
                  <a:ea typeface="+mn-ea"/>
                  <a:cs typeface="+mn-cs"/>
                  <a:sym typeface="Helvetica"/>
                </a:rPr>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7860" tIns="17860" rIns="17860" bIns="17860" anchor="ctr"/>
            <a:lstStyle/>
            <a:p>
              <a:pPr marL="0" marR="0" lvl="0" indent="0" algn="l" defTabSz="205383" rtl="0" eaLnBrk="1" fontAlgn="auto" latinLnBrk="0" hangingPunct="1">
                <a:lnSpc>
                  <a:spcPct val="100000"/>
                </a:lnSpc>
                <a:spcBef>
                  <a:spcPts val="0"/>
                </a:spcBef>
                <a:spcAft>
                  <a:spcPts val="0"/>
                </a:spcAft>
                <a:buClrTx/>
                <a:buSzTx/>
                <a:buFontTx/>
                <a:buNone/>
                <a:tabLst/>
                <a:defRPr>
                  <a:solidFill>
                    <a:srgbClr val="FFFFFF"/>
                  </a:solidFill>
                  <a:latin typeface="Helvetica Light"/>
                  <a:ea typeface="Helvetica Light"/>
                  <a:cs typeface="Helvetica Light"/>
                  <a:sym typeface="Helvetica Light"/>
                </a:defRPr>
              </a:pPr>
              <a:r>
                <a:rPr kumimoji="0" sz="300" b="0" i="0" u="none" strike="noStrike" kern="1200" cap="none" spc="0" normalizeH="0" baseline="0" noProof="0">
                  <a:ln>
                    <a:noFill/>
                  </a:ln>
                  <a:solidFill>
                    <a:srgbClr val="FFFFFF"/>
                  </a:solidFill>
                  <a:effectLst/>
                  <a:uLnTx/>
                  <a:uFillTx/>
                  <a:latin typeface="Helvetica Light"/>
                  <a:sym typeface="Helvetica Light"/>
                </a:rPr>
                <a:t>Big Data (lots of </a:t>
              </a:r>
              <a:r>
                <a:rPr kumimoji="0" sz="300" b="1" i="0" u="none" strike="noStrike" kern="1200" cap="none" spc="0" normalizeH="0" baseline="0" noProof="0">
                  <a:ln>
                    <a:noFill/>
                  </a:ln>
                  <a:solidFill>
                    <a:srgbClr val="FFFFFF"/>
                  </a:solidFill>
                  <a:effectLst/>
                  <a:uLnTx/>
                  <a:uFillTx/>
                  <a:latin typeface="Helvetica Light"/>
                  <a:sym typeface="Helvetica"/>
                </a:rPr>
                <a:t>work</a:t>
              </a:r>
              <a:r>
                <a:rPr kumimoji="0" sz="300" b="0" i="0" u="none" strike="noStrike" kern="1200" cap="none" spc="0" normalizeH="0" baseline="0" noProof="0">
                  <a:ln>
                    <a:noFill/>
                  </a:ln>
                  <a:solidFill>
                    <a:srgbClr val="FFFFFF"/>
                  </a:solidFill>
                  <a:effectLst/>
                  <a:uLnTx/>
                  <a:uFillTx/>
                  <a:latin typeface="Helvetica Light"/>
                  <a:sym typeface="Helvetica Light"/>
                </a:rPr>
                <a:t>)</a:t>
              </a:r>
            </a:p>
          </p:txBody>
        </p:sp>
      </p:grpSp>
    </p:spTree>
    <p:extLst>
      <p:ext uri="{BB962C8B-B14F-4D97-AF65-F5344CB8AC3E}">
        <p14:creationId xmlns:p14="http://schemas.microsoft.com/office/powerpoint/2010/main" val="1703526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1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69"/>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pPr marL="0" marR="0" lvl="0" indent="0" algn="ctr" defTabSz="2438337" rtl="0" eaLnBrk="1" fontAlgn="auto" latinLnBrk="0" hangingPunct="1">
                <a:lnSpc>
                  <a:spcPct val="100000"/>
                </a:lnSpc>
                <a:spcBef>
                  <a:spcPts val="0"/>
                </a:spcBef>
                <a:spcAft>
                  <a:spcPts val="0"/>
                </a:spcAft>
                <a:buClrTx/>
                <a:buSzTx/>
                <a:buFontTx/>
                <a:buNone/>
                <a:tabLst/>
                <a:defRPr/>
              </a:pPr>
              <a:r>
                <a:rPr kumimoji="0" sz="175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l"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pPr marL="0" marR="0" lvl="0" indent="0" algn="l"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1">
                    <a:lnSpc>
                      <a:spcPct val="100000"/>
                    </a:lnSpc>
                    <a:spcBef>
                      <a:spcPts val="0"/>
                    </a:spcBef>
                    <a:spcAft>
                      <a:spcPts val="0"/>
                    </a:spcAft>
                    <a:buClrTx/>
                    <a:buSzTx/>
                    <a:buFontTx/>
                    <a:buNone/>
                    <a:tabLst/>
                    <a:defRPr sz="3000">
                      <a:latin typeface="Helvetica Neue Medium"/>
                      <a:ea typeface="Helvetica Neue Medium"/>
                      <a:cs typeface="Helvetica Neue Medium"/>
                      <a:sym typeface="Helvetica Neue Medium"/>
                    </a:defRPr>
                  </a:pPr>
                  <a:endPar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endParaRPr>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pPr marL="0" marR="0" lvl="0" indent="0" algn="ctr" defTabSz="821529" rtl="0" eaLnBrk="1" fontAlgn="auto" latinLnBrk="0" hangingPunct="1">
                    <a:lnSpc>
                      <a:spcPct val="100000"/>
                    </a:lnSpc>
                    <a:spcBef>
                      <a:spcPts val="0"/>
                    </a:spcBef>
                    <a:spcAft>
                      <a:spcPts val="0"/>
                    </a:spcAft>
                    <a:buClrTx/>
                    <a:buSzTx/>
                    <a:buFontTx/>
                    <a:buNone/>
                    <a:tabLst/>
                    <a:defRPr/>
                  </a:pPr>
                  <a:r>
                    <a:rPr kumimoji="0" sz="1500" b="0" i="0" u="none" strike="noStrike" kern="1200" cap="none" spc="0" normalizeH="0" baseline="0" noProof="0">
                      <a:ln>
                        <a:noFill/>
                      </a:ln>
                      <a:solidFill>
                        <a:prstClr val="black"/>
                      </a:solidFill>
                      <a:effectLst/>
                      <a:uLnTx/>
                      <a:uFillTx/>
                      <a:latin typeface="Helvetica Neue Medium"/>
                      <a:ea typeface="Helvetica Neue Medium"/>
                      <a:cs typeface="Helvetica Neue Medium"/>
                      <a:sym typeface="Helvetica Neue Medium"/>
                    </a:rP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marL="0" marR="0" lvl="0" indent="0" algn="ctr" defTabSz="1219169" rtl="0" eaLnBrk="1" fontAlgn="auto" latinLnBrk="0" hangingPunct="1">
                  <a:lnSpc>
                    <a:spcPct val="100000"/>
                  </a:lnSpc>
                  <a:spcBef>
                    <a:spcPts val="0"/>
                  </a:spcBef>
                  <a:spcAft>
                    <a:spcPts val="0"/>
                  </a:spcAft>
                  <a:buClrTx/>
                  <a:buSzTx/>
                  <a:buFontTx/>
                  <a:buNone/>
                  <a:tabLst/>
                  <a:defRPr sz="2400">
                    <a:solidFill>
                      <a:srgbClr val="5E5E5E"/>
                    </a:solidFill>
                  </a:defRPr>
                </a:pPr>
                <a:endParaRPr kumimoji="0" sz="1200" b="0" i="0" u="none" strike="noStrike" kern="1200" cap="none" spc="0" normalizeH="0" baseline="0" noProof="0">
                  <a:ln>
                    <a:noFill/>
                  </a:ln>
                  <a:solidFill>
                    <a:srgbClr val="5E5E5E"/>
                  </a:solidFill>
                  <a:effectLst/>
                  <a:uLnTx/>
                  <a:uFillTx/>
                  <a:latin typeface="Calibri" panose="020F0502020204030204"/>
                  <a:ea typeface="+mn-ea"/>
                  <a:cs typeface="+mn-cs"/>
                </a:endParaRPr>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marL="0" marR="0" lvl="0" indent="0" algn="ctr"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marL="0" marR="0" lvl="0" indent="0" algn="ctr"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marL="0" marR="0" lvl="0" indent="0" algn="ctr" defTabSz="41275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1600" b="0" i="0" u="none" strike="noStrike" kern="120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pPr marL="0" marR="0" lvl="0" indent="0" algn="ctr" defTabSz="2438337" rtl="0" eaLnBrk="1" fontAlgn="auto" latinLnBrk="0" hangingPunct="1">
                <a:lnSpc>
                  <a:spcPct val="100000"/>
                </a:lnSpc>
                <a:spcBef>
                  <a:spcPts val="0"/>
                </a:spcBef>
                <a:spcAft>
                  <a:spcPts val="0"/>
                </a:spcAft>
                <a:buClrTx/>
                <a:buSzTx/>
                <a:buFontTx/>
                <a:buNone/>
                <a:tabLst/>
                <a:defRPr/>
              </a:pPr>
              <a:r>
                <a:rPr kumimoji="0" sz="1750" b="0" i="0" u="none" strike="noStrike" kern="1200" cap="none" spc="0" normalizeH="0" baseline="0" noProof="0">
                  <a:ln>
                    <a:noFill/>
                  </a:ln>
                  <a:solidFill>
                    <a:prstClr val="black"/>
                  </a:solidFill>
                  <a:effectLst/>
                  <a:uLnTx/>
                  <a:uFillTx/>
                  <a:latin typeface="Helvetica Neue"/>
                  <a:ea typeface="Helvetica Neue"/>
                  <a:cs typeface="Helvetica Neue"/>
                  <a:sym typeface="Helvetica Neue"/>
                </a:rPr>
                <a:t>Other developers’ changed code</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900" b="0" i="0" u="none" strike="noStrike" kern="1200" cap="none" spc="0" normalizeH="0" baseline="0" noProof="0">
                  <a:ln>
                    <a:noFill/>
                  </a:ln>
                  <a:solidFill>
                    <a:prstClr val="black"/>
                  </a:solidFill>
                  <a:effectLst/>
                  <a:uLnTx/>
                  <a:uFillTx/>
                  <a:latin typeface="Calibri" panose="020F0502020204030204"/>
                  <a:ea typeface="+mn-ea"/>
                  <a:cs typeface="+mn-cs"/>
                  <a:hlinkClick r:id="rId4"/>
                </a:rPr>
                <a:t>https://github.com/neu-se/CONFETTI/actions</a:t>
              </a:r>
              <a:r>
                <a:rPr kumimoji="0" sz="9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pPr marL="0" marR="0" lvl="0" indent="0" algn="ctr" defTabSz="243833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E5E5E"/>
                  </a:solidFill>
                  <a:effectLst/>
                  <a:uLnTx/>
                  <a:uFillTx/>
                  <a:latin typeface="Ink Free"/>
                  <a:sym typeface="Ink Free"/>
                </a:rPr>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pPr marL="0" marR="0" lvl="0" indent="0" algn="ctr" defTabSz="243833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5E5E5E"/>
                  </a:solidFill>
                  <a:effectLst/>
                  <a:uLnTx/>
                  <a:uFillTx/>
                  <a:latin typeface="Ink Free"/>
                  <a:sym typeface="Ink Free"/>
                </a:rPr>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3123</Words>
  <Application>Microsoft Macintosh PowerPoint</Application>
  <PresentationFormat>Widescreen</PresentationFormat>
  <Paragraphs>205</Paragraphs>
  <Slides>18</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Aptos</vt:lpstr>
      <vt:lpstr>Arial</vt:lpstr>
      <vt:lpstr>Calibri</vt:lpstr>
      <vt:lpstr>Calibri Light</vt:lpstr>
      <vt:lpstr>Helvetica Light</vt:lpstr>
      <vt:lpstr>Helvetica Neue</vt:lpstr>
      <vt:lpstr>Helvetica Neue Medium</vt:lpstr>
      <vt:lpstr>Ink Free</vt:lpstr>
      <vt:lpstr>Verdana</vt:lpstr>
      <vt:lpstr>1_Office Theme</vt:lpstr>
      <vt:lpstr>CS 4530: Fundamentals of Software Engineering Lesson 5.3 Continuous Integration</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Robert Simmons</dc:creator>
  <cp:lastModifiedBy>Robert Simmons</cp:lastModifiedBy>
  <cp:revision>1</cp:revision>
  <dcterms:created xsi:type="dcterms:W3CDTF">2025-06-05T14:00:39Z</dcterms:created>
  <dcterms:modified xsi:type="dcterms:W3CDTF">2025-06-05T14:01:38Z</dcterms:modified>
</cp:coreProperties>
</file>